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3" r:id="rId3"/>
    <p:sldId id="259" r:id="rId4"/>
    <p:sldId id="262" r:id="rId5"/>
    <p:sldId id="260" r:id="rId6"/>
    <p:sldId id="265" r:id="rId7"/>
    <p:sldId id="264" r:id="rId8"/>
    <p:sldId id="266" r:id="rId9"/>
    <p:sldId id="267" r:id="rId10"/>
    <p:sldId id="261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6340" autoAdjust="0"/>
  </p:normalViewPr>
  <p:slideViewPr>
    <p:cSldViewPr snapToGrid="0">
      <p:cViewPr varScale="1">
        <p:scale>
          <a:sx n="109" d="100"/>
          <a:sy n="109" d="100"/>
        </p:scale>
        <p:origin x="171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FC94B-7906-4A7A-AE9D-24EA8B5C65FC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80C2-F274-4051-B45B-154B02B88E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8981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FC94B-7906-4A7A-AE9D-24EA8B5C65FC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80C2-F274-4051-B45B-154B02B88E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3781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FC94B-7906-4A7A-AE9D-24EA8B5C65FC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80C2-F274-4051-B45B-154B02B88E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777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FC94B-7906-4A7A-AE9D-24EA8B5C65FC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80C2-F274-4051-B45B-154B02B88E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0220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FC94B-7906-4A7A-AE9D-24EA8B5C65FC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80C2-F274-4051-B45B-154B02B88E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9141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FC94B-7906-4A7A-AE9D-24EA8B5C65FC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80C2-F274-4051-B45B-154B02B88E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0823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FC94B-7906-4A7A-AE9D-24EA8B5C65FC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80C2-F274-4051-B45B-154B02B88E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7493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FC94B-7906-4A7A-AE9D-24EA8B5C65FC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80C2-F274-4051-B45B-154B02B88E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4558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FC94B-7906-4A7A-AE9D-24EA8B5C65FC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80C2-F274-4051-B45B-154B02B88E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758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FC94B-7906-4A7A-AE9D-24EA8B5C65FC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80C2-F274-4051-B45B-154B02B88E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220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FC94B-7906-4A7A-AE9D-24EA8B5C65FC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D80C2-F274-4051-B45B-154B02B88E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3794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DFC94B-7906-4A7A-AE9D-24EA8B5C65FC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BD80C2-F274-4051-B45B-154B02B88E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5051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300CF8A-C5E2-48A3-9B6E-61BF72D956CB}"/>
              </a:ext>
            </a:extLst>
          </p:cNvPr>
          <p:cNvSpPr/>
          <p:nvPr/>
        </p:nvSpPr>
        <p:spPr>
          <a:xfrm>
            <a:off x="127000" y="143933"/>
            <a:ext cx="2887133" cy="65701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9C75AE-8B88-4786-B94B-ADCE378706CF}"/>
              </a:ext>
            </a:extLst>
          </p:cNvPr>
          <p:cNvCxnSpPr/>
          <p:nvPr/>
        </p:nvCxnSpPr>
        <p:spPr>
          <a:xfrm>
            <a:off x="127000" y="601133"/>
            <a:ext cx="889846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DC59244-F775-4706-808C-9C8E9EA3D4FC}"/>
              </a:ext>
            </a:extLst>
          </p:cNvPr>
          <p:cNvSpPr txBox="1"/>
          <p:nvPr/>
        </p:nvSpPr>
        <p:spPr>
          <a:xfrm>
            <a:off x="76198" y="33868"/>
            <a:ext cx="401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Copperplate Gothic Bold" panose="020E0705020206020404" pitchFamily="34" charset="0"/>
              </a:rPr>
              <a:t>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pperplate Gothic Bold" panose="020E0705020206020404" pitchFamily="34" charset="0"/>
              </a:rPr>
              <a:t>NTRODUCTION</a:t>
            </a:r>
            <a:endParaRPr lang="en-IN" dirty="0">
              <a:solidFill>
                <a:schemeClr val="bg2">
                  <a:lumMod val="50000"/>
                </a:schemeClr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0B7153-E720-4586-9819-CF42E2E71781}"/>
              </a:ext>
            </a:extLst>
          </p:cNvPr>
          <p:cNvSpPr txBox="1"/>
          <p:nvPr/>
        </p:nvSpPr>
        <p:spPr>
          <a:xfrm>
            <a:off x="3328705" y="1742752"/>
            <a:ext cx="47514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Copperplate Gothic Bold" panose="020E0705020206020404" pitchFamily="34" charset="0"/>
              </a:rPr>
              <a:t>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pperplate Gothic Bold" panose="020E0705020206020404" pitchFamily="34" charset="0"/>
              </a:rPr>
              <a:t>ATELLITE </a:t>
            </a:r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Copperplate Gothic Bold" panose="020E0705020206020404" pitchFamily="34" charset="0"/>
              </a:rPr>
              <a:t>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pperplate Gothic Bold" panose="020E0705020206020404" pitchFamily="34" charset="0"/>
              </a:rPr>
              <a:t>MAGE </a:t>
            </a:r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Copperplate Gothic Bold" panose="020E0705020206020404" pitchFamily="34" charset="0"/>
              </a:rPr>
              <a:t>P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pperplate Gothic Bold" panose="020E0705020206020404" pitchFamily="34" charset="0"/>
              </a:rPr>
              <a:t>ROCESSING </a:t>
            </a:r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Copperplate Gothic Bold" panose="020E0705020206020404" pitchFamily="34" charset="0"/>
              </a:rPr>
              <a:t>P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pperplate Gothic Bold" panose="020E0705020206020404" pitchFamily="34" charset="0"/>
              </a:rPr>
              <a:t>ROJECT </a:t>
            </a:r>
            <a:endParaRPr lang="en-IN" dirty="0">
              <a:solidFill>
                <a:schemeClr val="bg2">
                  <a:lumMod val="50000"/>
                </a:schemeClr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9C527B-1D27-46D6-A792-D92627C26060}"/>
              </a:ext>
            </a:extLst>
          </p:cNvPr>
          <p:cNvSpPr txBox="1"/>
          <p:nvPr/>
        </p:nvSpPr>
        <p:spPr>
          <a:xfrm>
            <a:off x="3014133" y="5883070"/>
            <a:ext cx="401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GROUP MEMBERS  :</a:t>
            </a:r>
          </a:p>
          <a:p>
            <a:pPr algn="just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24M0315	Rita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Mahato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24M0325	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Mohd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Akbar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Mohd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Haider Zaidi</a:t>
            </a:r>
          </a:p>
          <a:p>
            <a:pPr algn="just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24M0329	Salah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Ud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Din</a:t>
            </a:r>
          </a:p>
        </p:txBody>
      </p:sp>
    </p:spTree>
    <p:extLst>
      <p:ext uri="{BB962C8B-B14F-4D97-AF65-F5344CB8AC3E}">
        <p14:creationId xmlns:p14="http://schemas.microsoft.com/office/powerpoint/2010/main" val="1805195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300CF8A-C5E2-48A3-9B6E-61BF72D956CB}"/>
              </a:ext>
            </a:extLst>
          </p:cNvPr>
          <p:cNvSpPr/>
          <p:nvPr/>
        </p:nvSpPr>
        <p:spPr>
          <a:xfrm>
            <a:off x="127000" y="143933"/>
            <a:ext cx="2887133" cy="65701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9005-B69F-400C-8F0D-19DB308FF367}"/>
              </a:ext>
            </a:extLst>
          </p:cNvPr>
          <p:cNvSpPr txBox="1"/>
          <p:nvPr/>
        </p:nvSpPr>
        <p:spPr>
          <a:xfrm>
            <a:off x="6900656" y="6006181"/>
            <a:ext cx="17102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Copperplate Gothic Bold" panose="020E0705020206020404" pitchFamily="34" charset="0"/>
              </a:rPr>
              <a:t>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pperplate Gothic Bold" panose="020E0705020206020404" pitchFamily="34" charset="0"/>
              </a:rPr>
              <a:t>HANK</a:t>
            </a:r>
            <a:endParaRPr lang="en-IN" dirty="0">
              <a:solidFill>
                <a:schemeClr val="bg2">
                  <a:lumMod val="50000"/>
                </a:schemeClr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1DD651-573E-4A2C-BFA4-54716B57DB98}"/>
              </a:ext>
            </a:extLst>
          </p:cNvPr>
          <p:cNvSpPr txBox="1"/>
          <p:nvPr/>
        </p:nvSpPr>
        <p:spPr>
          <a:xfrm>
            <a:off x="8153725" y="5989248"/>
            <a:ext cx="11768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Copperplate Gothic Bold" panose="020E0705020206020404" pitchFamily="34" charset="0"/>
              </a:rPr>
              <a:t>Y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pperplate Gothic Bold" panose="020E0705020206020404" pitchFamily="34" charset="0"/>
              </a:rPr>
              <a:t>OU</a:t>
            </a:r>
            <a:endParaRPr lang="en-IN" dirty="0">
              <a:solidFill>
                <a:schemeClr val="bg2">
                  <a:lumMod val="50000"/>
                </a:schemeClr>
              </a:solidFill>
              <a:latin typeface="Copperplate Gothic Bold" panose="020E07050202060204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B0E1EF-A6E2-4923-8300-6DAA0B0C7874}"/>
              </a:ext>
            </a:extLst>
          </p:cNvPr>
          <p:cNvCxnSpPr/>
          <p:nvPr/>
        </p:nvCxnSpPr>
        <p:spPr>
          <a:xfrm>
            <a:off x="127000" y="6663267"/>
            <a:ext cx="889846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D75C9CA-1629-4F93-ADD4-9FB12EE2270E}"/>
              </a:ext>
            </a:extLst>
          </p:cNvPr>
          <p:cNvSpPr/>
          <p:nvPr/>
        </p:nvSpPr>
        <p:spPr>
          <a:xfrm>
            <a:off x="3191935" y="2266766"/>
            <a:ext cx="58250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/>
              <a:t>Project Link :</a:t>
            </a:r>
            <a:endParaRPr lang="en-IN" b="1" u="sng" dirty="0"/>
          </a:p>
          <a:p>
            <a:r>
              <a:rPr lang="en-IN" dirty="0"/>
              <a:t>https://colab.research.google.com/drive/1JyBnkqhrx0YgX7nYsXzSEMatmMBNE374?usp=sharing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B54921-B1B1-4B13-AB39-6EF43E2C8830}"/>
              </a:ext>
            </a:extLst>
          </p:cNvPr>
          <p:cNvSpPr/>
          <p:nvPr/>
        </p:nvSpPr>
        <p:spPr>
          <a:xfrm>
            <a:off x="3200402" y="3213143"/>
            <a:ext cx="58250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 err="1"/>
              <a:t>Github</a:t>
            </a:r>
            <a:r>
              <a:rPr lang="en-US" b="1" u="sng" dirty="0"/>
              <a:t> Link :</a:t>
            </a:r>
            <a:endParaRPr lang="en-IN" b="1" u="sng" dirty="0"/>
          </a:p>
          <a:p>
            <a:r>
              <a:rPr lang="en-IN" dirty="0"/>
              <a:t>https://github.com/akbarzaidi/SIP_Project.git</a:t>
            </a:r>
          </a:p>
        </p:txBody>
      </p:sp>
    </p:spTree>
    <p:extLst>
      <p:ext uri="{BB962C8B-B14F-4D97-AF65-F5344CB8AC3E}">
        <p14:creationId xmlns:p14="http://schemas.microsoft.com/office/powerpoint/2010/main" val="2039442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300CF8A-C5E2-48A3-9B6E-61BF72D956CB}"/>
              </a:ext>
            </a:extLst>
          </p:cNvPr>
          <p:cNvSpPr/>
          <p:nvPr/>
        </p:nvSpPr>
        <p:spPr>
          <a:xfrm>
            <a:off x="127000" y="143933"/>
            <a:ext cx="2887133" cy="65701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9C75AE-8B88-4786-B94B-ADCE378706CF}"/>
              </a:ext>
            </a:extLst>
          </p:cNvPr>
          <p:cNvCxnSpPr/>
          <p:nvPr/>
        </p:nvCxnSpPr>
        <p:spPr>
          <a:xfrm>
            <a:off x="127000" y="601133"/>
            <a:ext cx="889846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DC59244-F775-4706-808C-9C8E9EA3D4FC}"/>
              </a:ext>
            </a:extLst>
          </p:cNvPr>
          <p:cNvSpPr txBox="1"/>
          <p:nvPr/>
        </p:nvSpPr>
        <p:spPr>
          <a:xfrm>
            <a:off x="76198" y="33868"/>
            <a:ext cx="401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Copperplate Gothic Bold" panose="020E0705020206020404" pitchFamily="34" charset="0"/>
              </a:rPr>
              <a:t>P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pperplate Gothic Bold" panose="020E0705020206020404" pitchFamily="34" charset="0"/>
              </a:rPr>
              <a:t>ROBLEM      </a:t>
            </a:r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Copperplate Gothic Bold" panose="020E0705020206020404" pitchFamily="34" charset="0"/>
              </a:rPr>
              <a:t>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pperplate Gothic Bold" panose="020E0705020206020404" pitchFamily="34" charset="0"/>
              </a:rPr>
              <a:t>TATEMENT </a:t>
            </a:r>
            <a:endParaRPr lang="en-IN" dirty="0">
              <a:solidFill>
                <a:schemeClr val="bg2">
                  <a:lumMod val="50000"/>
                </a:schemeClr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4EADD9-B7C5-4F48-90FE-D7C1F2D52E72}"/>
              </a:ext>
            </a:extLst>
          </p:cNvPr>
          <p:cNvSpPr/>
          <p:nvPr/>
        </p:nvSpPr>
        <p:spPr>
          <a:xfrm>
            <a:off x="3302327" y="2048621"/>
            <a:ext cx="501519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IDFont+F2"/>
              </a:rPr>
              <a:t>6. Display a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IDFont+F2"/>
              </a:rPr>
              <a:t>gray scale image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IDFont+F2"/>
              </a:rPr>
              <a:t>,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IDFont+F2"/>
              </a:rPr>
              <a:t>its pseudo-color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IDFont+F2"/>
              </a:rPr>
              <a:t>display for a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IDFont+F2"/>
              </a:rPr>
              <a:t>user-specified gray scale range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IDFont+F2"/>
              </a:rPr>
              <a:t>, and its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IDFont+F2"/>
              </a:rPr>
              <a:t>negative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IDFont+F2"/>
              </a:rPr>
              <a:t>. Display the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IDFont+F2"/>
              </a:rPr>
              <a:t>histogram to facilitate thresholds and gray level range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IDFont+F2"/>
              </a:rPr>
              <a:t>. Threshold the gray level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IDFont+F2"/>
              </a:rPr>
              <a:t>image using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IDFont+F2"/>
              </a:rPr>
              <a:t>three user-specified thresholds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IDFont+F2"/>
              </a:rPr>
              <a:t>and display the result.</a:t>
            </a:r>
            <a:endParaRPr lang="en-IN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333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300CF8A-C5E2-48A3-9B6E-61BF72D956CB}"/>
              </a:ext>
            </a:extLst>
          </p:cNvPr>
          <p:cNvSpPr/>
          <p:nvPr/>
        </p:nvSpPr>
        <p:spPr>
          <a:xfrm>
            <a:off x="127000" y="143933"/>
            <a:ext cx="2887133" cy="65701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9C75AE-8B88-4786-B94B-ADCE378706CF}"/>
              </a:ext>
            </a:extLst>
          </p:cNvPr>
          <p:cNvCxnSpPr/>
          <p:nvPr/>
        </p:nvCxnSpPr>
        <p:spPr>
          <a:xfrm>
            <a:off x="127000" y="601133"/>
            <a:ext cx="889846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9BE9005-B69F-400C-8F0D-19DB308FF367}"/>
              </a:ext>
            </a:extLst>
          </p:cNvPr>
          <p:cNvSpPr txBox="1"/>
          <p:nvPr/>
        </p:nvSpPr>
        <p:spPr>
          <a:xfrm>
            <a:off x="76198" y="33868"/>
            <a:ext cx="401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Copperplate Gothic Bold" panose="020E0705020206020404" pitchFamily="34" charset="0"/>
              </a:rPr>
              <a:t>A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pperplate Gothic Bold" panose="020E0705020206020404" pitchFamily="34" charset="0"/>
              </a:rPr>
              <a:t>PPROACH</a:t>
            </a:r>
            <a:endParaRPr lang="en-IN" dirty="0">
              <a:solidFill>
                <a:schemeClr val="bg2">
                  <a:lumMod val="50000"/>
                </a:schemeClr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261340-F473-443C-8699-60BD227F119E}"/>
              </a:ext>
            </a:extLst>
          </p:cNvPr>
          <p:cNvSpPr/>
          <p:nvPr/>
        </p:nvSpPr>
        <p:spPr>
          <a:xfrm>
            <a:off x="3587261" y="1309019"/>
            <a:ext cx="4572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>We are taking an image file as input and converting it into </a:t>
            </a:r>
            <a:r>
              <a:rPr lang="en-IN" b="1" dirty="0">
                <a:solidFill>
                  <a:schemeClr val="bg2">
                    <a:lumMod val="50000"/>
                  </a:schemeClr>
                </a:solidFill>
              </a:rPr>
              <a:t>greyscale</a:t>
            </a:r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>Then displaying the same image in </a:t>
            </a:r>
            <a:r>
              <a:rPr lang="en-IN" b="1" dirty="0">
                <a:solidFill>
                  <a:schemeClr val="bg2">
                    <a:lumMod val="50000"/>
                  </a:schemeClr>
                </a:solidFill>
              </a:rPr>
              <a:t>pseudo-</a:t>
            </a:r>
            <a:r>
              <a:rPr lang="en-IN" b="1" dirty="0" err="1">
                <a:solidFill>
                  <a:schemeClr val="bg2">
                    <a:lumMod val="50000"/>
                  </a:schemeClr>
                </a:solidFill>
              </a:rPr>
              <a:t>color</a:t>
            </a:r>
            <a:r>
              <a:rPr lang="en-IN" b="1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>Then the </a:t>
            </a:r>
            <a:r>
              <a:rPr lang="en-IN" b="1" dirty="0">
                <a:solidFill>
                  <a:schemeClr val="bg2">
                    <a:lumMod val="50000"/>
                  </a:schemeClr>
                </a:solidFill>
              </a:rPr>
              <a:t>negative</a:t>
            </a:r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> of the image is displayed.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>Then the </a:t>
            </a:r>
            <a:r>
              <a:rPr lang="en-IN" b="1" dirty="0">
                <a:solidFill>
                  <a:schemeClr val="bg2">
                    <a:lumMod val="50000"/>
                  </a:schemeClr>
                </a:solidFill>
              </a:rPr>
              <a:t>histogram</a:t>
            </a:r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> is plotted.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>Finally according to the three threshold values given by the user </a:t>
            </a:r>
            <a:r>
              <a:rPr lang="en-IN" b="1" dirty="0">
                <a:solidFill>
                  <a:schemeClr val="bg2">
                    <a:lumMod val="50000"/>
                  </a:schemeClr>
                </a:solidFill>
              </a:rPr>
              <a:t>thresholding</a:t>
            </a:r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> is done on the image and displayed. </a:t>
            </a:r>
          </a:p>
        </p:txBody>
      </p:sp>
    </p:spTree>
    <p:extLst>
      <p:ext uri="{BB962C8B-B14F-4D97-AF65-F5344CB8AC3E}">
        <p14:creationId xmlns:p14="http://schemas.microsoft.com/office/powerpoint/2010/main" val="182365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300CF8A-C5E2-48A3-9B6E-61BF72D956CB}"/>
              </a:ext>
            </a:extLst>
          </p:cNvPr>
          <p:cNvSpPr/>
          <p:nvPr/>
        </p:nvSpPr>
        <p:spPr>
          <a:xfrm>
            <a:off x="127000" y="143933"/>
            <a:ext cx="2887133" cy="65701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9C75AE-8B88-4786-B94B-ADCE378706CF}"/>
              </a:ext>
            </a:extLst>
          </p:cNvPr>
          <p:cNvCxnSpPr/>
          <p:nvPr/>
        </p:nvCxnSpPr>
        <p:spPr>
          <a:xfrm>
            <a:off x="127000" y="601133"/>
            <a:ext cx="889846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C203D78-3D5F-4E3C-B2F2-98127F75B2A3}"/>
              </a:ext>
            </a:extLst>
          </p:cNvPr>
          <p:cNvSpPr txBox="1"/>
          <p:nvPr/>
        </p:nvSpPr>
        <p:spPr>
          <a:xfrm>
            <a:off x="76198" y="33868"/>
            <a:ext cx="401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Copperplate Gothic Bold" panose="020E0705020206020404" pitchFamily="34" charset="0"/>
              </a:rPr>
              <a:t>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pperplate Gothic Bold" panose="020E0705020206020404" pitchFamily="34" charset="0"/>
              </a:rPr>
              <a:t>mplementation </a:t>
            </a:r>
            <a:endParaRPr lang="en-IN" dirty="0">
              <a:solidFill>
                <a:schemeClr val="bg2">
                  <a:lumMod val="50000"/>
                </a:schemeClr>
              </a:solidFill>
              <a:latin typeface="Copperplate Gothic Bold" panose="020E07050202060204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9E879-BCEC-4337-AEE3-0DAB846A8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7" y="2313585"/>
            <a:ext cx="3240454" cy="10607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F368B45-EB89-4C62-A235-323272B6AC57}"/>
              </a:ext>
            </a:extLst>
          </p:cNvPr>
          <p:cNvSpPr/>
          <p:nvPr/>
        </p:nvSpPr>
        <p:spPr>
          <a:xfrm>
            <a:off x="135467" y="1056545"/>
            <a:ext cx="8788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>
                    <a:lumMod val="50000"/>
                  </a:schemeClr>
                </a:solidFill>
              </a:rPr>
              <a:t>NumPy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is a fundamental package for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</a:rPr>
              <a:t>numerical computation in Python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. It provides support for large,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</a:rPr>
              <a:t>multi-dimensional arrays and matrices,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along with a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</a:rPr>
              <a:t>collection of mathematical functions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to operate on these arrays.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>
                    <a:lumMod val="50000"/>
                  </a:schemeClr>
                </a:solidFill>
              </a:rPr>
              <a:t>Matplotlib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is a powerful and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</a:rPr>
              <a:t>flexible plotting library for Python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. It is used for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</a:rPr>
              <a:t>creating static, animated, and interactive visualizations 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in Python.</a:t>
            </a:r>
            <a:endParaRPr lang="en-IN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691B27-3B56-4E4C-A726-69FAB7EF495F}"/>
              </a:ext>
            </a:extLst>
          </p:cNvPr>
          <p:cNvSpPr/>
          <p:nvPr/>
        </p:nvSpPr>
        <p:spPr>
          <a:xfrm>
            <a:off x="127000" y="3483640"/>
            <a:ext cx="8788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Taking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</a:rPr>
              <a:t>input image 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from the user and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</a:rPr>
              <a:t>reading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the file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Converting the image into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</a:rPr>
              <a:t>greyscale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and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</a:rPr>
              <a:t>storing it as </a:t>
            </a:r>
            <a:r>
              <a:rPr lang="en-US" sz="1200" b="1" dirty="0" err="1">
                <a:solidFill>
                  <a:schemeClr val="bg2">
                    <a:lumMod val="50000"/>
                  </a:schemeClr>
                </a:solidFill>
              </a:rPr>
              <a:t>numpy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</a:rPr>
              <a:t> array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in a variable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img_array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en-IN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AutoShape 2" descr="blob:https://web.whatsapp.com/27114f34-1e97-4a2b-8383-24c1e449160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7565" t="6694" r="16666" b="61193"/>
          <a:stretch/>
        </p:blipFill>
        <p:spPr>
          <a:xfrm>
            <a:off x="135633" y="4254929"/>
            <a:ext cx="6912922" cy="245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686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300CF8A-C5E2-48A3-9B6E-61BF72D956CB}"/>
              </a:ext>
            </a:extLst>
          </p:cNvPr>
          <p:cNvSpPr/>
          <p:nvPr/>
        </p:nvSpPr>
        <p:spPr>
          <a:xfrm>
            <a:off x="127000" y="143933"/>
            <a:ext cx="2887133" cy="65701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9C75AE-8B88-4786-B94B-ADCE378706CF}"/>
              </a:ext>
            </a:extLst>
          </p:cNvPr>
          <p:cNvCxnSpPr/>
          <p:nvPr/>
        </p:nvCxnSpPr>
        <p:spPr>
          <a:xfrm>
            <a:off x="127000" y="601133"/>
            <a:ext cx="889846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4D05464-B3FA-4EB0-A6FC-E52BCE056E50}"/>
              </a:ext>
            </a:extLst>
          </p:cNvPr>
          <p:cNvSpPr/>
          <p:nvPr/>
        </p:nvSpPr>
        <p:spPr>
          <a:xfrm>
            <a:off x="127000" y="565616"/>
            <a:ext cx="8788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Plotting the greyscale image.</a:t>
            </a:r>
          </a:p>
          <a:p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0F3BD-1A10-4EE5-9669-972786D1A813}"/>
              </a:ext>
            </a:extLst>
          </p:cNvPr>
          <p:cNvSpPr txBox="1"/>
          <p:nvPr/>
        </p:nvSpPr>
        <p:spPr>
          <a:xfrm>
            <a:off x="76198" y="33868"/>
            <a:ext cx="401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Copperplate Gothic Bold" panose="020E0705020206020404" pitchFamily="34" charset="0"/>
              </a:rPr>
              <a:t>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pperplate Gothic Bold" panose="020E0705020206020404" pitchFamily="34" charset="0"/>
              </a:rPr>
              <a:t>mplementation </a:t>
            </a:r>
            <a:endParaRPr lang="en-IN" dirty="0">
              <a:solidFill>
                <a:schemeClr val="bg2">
                  <a:lumMod val="50000"/>
                </a:schemeClr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4" name="AutoShape 2" descr="blob:https://web.whatsapp.com/da6099d5-f646-484f-92d8-209c1889d08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151" t="3477"/>
          <a:stretch/>
        </p:blipFill>
        <p:spPr>
          <a:xfrm>
            <a:off x="126999" y="1492002"/>
            <a:ext cx="8898467" cy="522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49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300CF8A-C5E2-48A3-9B6E-61BF72D956CB}"/>
              </a:ext>
            </a:extLst>
          </p:cNvPr>
          <p:cNvSpPr/>
          <p:nvPr/>
        </p:nvSpPr>
        <p:spPr>
          <a:xfrm>
            <a:off x="127000" y="143933"/>
            <a:ext cx="2887133" cy="65701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9C75AE-8B88-4786-B94B-ADCE378706CF}"/>
              </a:ext>
            </a:extLst>
          </p:cNvPr>
          <p:cNvCxnSpPr/>
          <p:nvPr/>
        </p:nvCxnSpPr>
        <p:spPr>
          <a:xfrm>
            <a:off x="127000" y="601133"/>
            <a:ext cx="889846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660446D-1BDF-414C-B896-EA224D3BD35A}"/>
              </a:ext>
            </a:extLst>
          </p:cNvPr>
          <p:cNvSpPr/>
          <p:nvPr/>
        </p:nvSpPr>
        <p:spPr>
          <a:xfrm>
            <a:off x="155575" y="711199"/>
            <a:ext cx="8788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A function is defined called “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pseudo_color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” to convert the image into pseudo-color according to the user input range.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Then the result image is plotted with title.</a:t>
            </a:r>
            <a:endParaRPr lang="en-IN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BE091E-3B3B-4E5A-A29D-7DCCB7DD09C6}"/>
              </a:ext>
            </a:extLst>
          </p:cNvPr>
          <p:cNvSpPr txBox="1"/>
          <p:nvPr/>
        </p:nvSpPr>
        <p:spPr>
          <a:xfrm>
            <a:off x="76198" y="33868"/>
            <a:ext cx="401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Copperplate Gothic Bold" panose="020E0705020206020404" pitchFamily="34" charset="0"/>
              </a:rPr>
              <a:t>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pperplate Gothic Bold" panose="020E0705020206020404" pitchFamily="34" charset="0"/>
              </a:rPr>
              <a:t>mplementation </a:t>
            </a:r>
            <a:endParaRPr lang="en-IN" dirty="0">
              <a:solidFill>
                <a:schemeClr val="bg2">
                  <a:lumMod val="50000"/>
                </a:schemeClr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4" name="AutoShape 2" descr="blob:https://web.whatsapp.com/f611c0f3-e25d-42a4-83ba-cf0893073c5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1507408"/>
            <a:ext cx="8869892" cy="520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60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300CF8A-C5E2-48A3-9B6E-61BF72D956CB}"/>
              </a:ext>
            </a:extLst>
          </p:cNvPr>
          <p:cNvSpPr/>
          <p:nvPr/>
        </p:nvSpPr>
        <p:spPr>
          <a:xfrm>
            <a:off x="127000" y="143933"/>
            <a:ext cx="2887133" cy="65701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9C75AE-8B88-4786-B94B-ADCE378706CF}"/>
              </a:ext>
            </a:extLst>
          </p:cNvPr>
          <p:cNvCxnSpPr/>
          <p:nvPr/>
        </p:nvCxnSpPr>
        <p:spPr>
          <a:xfrm>
            <a:off x="127000" y="601133"/>
            <a:ext cx="889846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5601DE8-2F87-4087-B000-269C22CDE0BD}"/>
              </a:ext>
            </a:extLst>
          </p:cNvPr>
          <p:cNvSpPr/>
          <p:nvPr/>
        </p:nvSpPr>
        <p:spPr>
          <a:xfrm>
            <a:off x="155575" y="802255"/>
            <a:ext cx="8788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To get the negative of the image we are subtracting all the values in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img_array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from 255.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Then the resultant image is plotted with title.</a:t>
            </a:r>
            <a:endParaRPr lang="en-IN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3D9514-18F5-4FC0-A8D7-C2B65B036FBD}"/>
              </a:ext>
            </a:extLst>
          </p:cNvPr>
          <p:cNvSpPr txBox="1"/>
          <p:nvPr/>
        </p:nvSpPr>
        <p:spPr>
          <a:xfrm>
            <a:off x="76198" y="33868"/>
            <a:ext cx="401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Copperplate Gothic Bold" panose="020E0705020206020404" pitchFamily="34" charset="0"/>
              </a:rPr>
              <a:t>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pperplate Gothic Bold" panose="020E0705020206020404" pitchFamily="34" charset="0"/>
              </a:rPr>
              <a:t>mplementation </a:t>
            </a:r>
            <a:endParaRPr lang="en-IN" dirty="0">
              <a:solidFill>
                <a:schemeClr val="bg2">
                  <a:lumMod val="50000"/>
                </a:schemeClr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2" name="AutoShape 2" descr="blob:https://web.whatsapp.com/d2c0c8fb-7c3e-4f87-b147-8e3b2fc367b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545" t="2435" r="4025" b="11843"/>
          <a:stretch/>
        </p:blipFill>
        <p:spPr>
          <a:xfrm>
            <a:off x="155575" y="1649707"/>
            <a:ext cx="8869892" cy="506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895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300CF8A-C5E2-48A3-9B6E-61BF72D956CB}"/>
              </a:ext>
            </a:extLst>
          </p:cNvPr>
          <p:cNvSpPr/>
          <p:nvPr/>
        </p:nvSpPr>
        <p:spPr>
          <a:xfrm>
            <a:off x="127000" y="143933"/>
            <a:ext cx="2887133" cy="65701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9C75AE-8B88-4786-B94B-ADCE378706CF}"/>
              </a:ext>
            </a:extLst>
          </p:cNvPr>
          <p:cNvCxnSpPr/>
          <p:nvPr/>
        </p:nvCxnSpPr>
        <p:spPr>
          <a:xfrm>
            <a:off x="127000" y="601133"/>
            <a:ext cx="889846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4F6435B-3B00-4C97-BA98-D2D2EB813863}"/>
              </a:ext>
            </a:extLst>
          </p:cNvPr>
          <p:cNvSpPr/>
          <p:nvPr/>
        </p:nvSpPr>
        <p:spPr>
          <a:xfrm>
            <a:off x="135467" y="1056545"/>
            <a:ext cx="878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Histogram of the image is plotted using matplotlib.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FCF826-393B-4029-A400-E01D7BE14690}"/>
              </a:ext>
            </a:extLst>
          </p:cNvPr>
          <p:cNvSpPr txBox="1"/>
          <p:nvPr/>
        </p:nvSpPr>
        <p:spPr>
          <a:xfrm>
            <a:off x="76198" y="33868"/>
            <a:ext cx="401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Copperplate Gothic Bold" panose="020E0705020206020404" pitchFamily="34" charset="0"/>
              </a:rPr>
              <a:t>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pperplate Gothic Bold" panose="020E0705020206020404" pitchFamily="34" charset="0"/>
              </a:rPr>
              <a:t>mplementation </a:t>
            </a:r>
            <a:endParaRPr lang="en-IN" dirty="0">
              <a:solidFill>
                <a:schemeClr val="bg2">
                  <a:lumMod val="50000"/>
                </a:schemeClr>
              </a:solidFill>
              <a:latin typeface="Copperplate Gothic Bold" panose="020E07050202060204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419" t="1411" r="1481" b="1716"/>
          <a:stretch/>
        </p:blipFill>
        <p:spPr>
          <a:xfrm>
            <a:off x="135467" y="1833001"/>
            <a:ext cx="8875515" cy="488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46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300CF8A-C5E2-48A3-9B6E-61BF72D956CB}"/>
              </a:ext>
            </a:extLst>
          </p:cNvPr>
          <p:cNvSpPr/>
          <p:nvPr/>
        </p:nvSpPr>
        <p:spPr>
          <a:xfrm>
            <a:off x="127000" y="143933"/>
            <a:ext cx="2887133" cy="65701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9C75AE-8B88-4786-B94B-ADCE378706CF}"/>
              </a:ext>
            </a:extLst>
          </p:cNvPr>
          <p:cNvCxnSpPr/>
          <p:nvPr/>
        </p:nvCxnSpPr>
        <p:spPr>
          <a:xfrm>
            <a:off x="127000" y="601133"/>
            <a:ext cx="889846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40DD871-3A50-422F-8E2F-537293B9DB14}"/>
              </a:ext>
            </a:extLst>
          </p:cNvPr>
          <p:cNvSpPr/>
          <p:nvPr/>
        </p:nvSpPr>
        <p:spPr>
          <a:xfrm>
            <a:off x="126999" y="735168"/>
            <a:ext cx="8788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Another function called “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apply_threshold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” is defined and three input values are taken for thresholding.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Thresholding is done for all the three images by calling the above function and the results are plotted using matplotlib.</a:t>
            </a:r>
            <a:endParaRPr lang="en-IN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9D8198-F9A3-489C-AA7C-97E1FA4C3B58}"/>
              </a:ext>
            </a:extLst>
          </p:cNvPr>
          <p:cNvSpPr txBox="1"/>
          <p:nvPr/>
        </p:nvSpPr>
        <p:spPr>
          <a:xfrm>
            <a:off x="76198" y="33868"/>
            <a:ext cx="401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Copperplate Gothic Bold" panose="020E0705020206020404" pitchFamily="34" charset="0"/>
              </a:rPr>
              <a:t>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pperplate Gothic Bold" panose="020E0705020206020404" pitchFamily="34" charset="0"/>
              </a:rPr>
              <a:t>mplementation </a:t>
            </a:r>
            <a:endParaRPr lang="en-IN" dirty="0">
              <a:solidFill>
                <a:schemeClr val="bg2">
                  <a:lumMod val="50000"/>
                </a:schemeClr>
              </a:solidFill>
              <a:latin typeface="Copperplate Gothic Bold" panose="020E07050202060204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200" t="5185" r="2600" b="12261"/>
          <a:stretch/>
        </p:blipFill>
        <p:spPr>
          <a:xfrm>
            <a:off x="126999" y="1605061"/>
            <a:ext cx="8898467" cy="506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1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</TotalTime>
  <Words>378</Words>
  <Application>Microsoft Office PowerPoint</Application>
  <PresentationFormat>On-screen Show (4:3)</PresentationFormat>
  <Paragraphs>50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CIDFont+F2</vt:lpstr>
      <vt:lpstr>Copperplate Gothic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24M0315</dc:creator>
  <cp:lastModifiedBy>24M0325</cp:lastModifiedBy>
  <cp:revision>24</cp:revision>
  <dcterms:created xsi:type="dcterms:W3CDTF">2024-11-24T18:01:23Z</dcterms:created>
  <dcterms:modified xsi:type="dcterms:W3CDTF">2024-11-28T06:40:37Z</dcterms:modified>
</cp:coreProperties>
</file>